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Barlow" panose="00000500000000000000" pitchFamily="2" charset="0"/>
      <p:regular r:id="rId12"/>
      <p:bold r:id="rId13"/>
    </p:embeddedFont>
    <p:embeddedFont>
      <p:font typeface="Barlow Light" panose="00000400000000000000" pitchFamily="2" charset="0"/>
      <p:regular r:id="rId14"/>
    </p:embeddedFont>
    <p:embeddedFont>
      <p:font typeface="Barlow Medium" panose="00000600000000000000" pitchFamily="2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658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Two-Wheeler Business Intelligence Report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Analyzing bike sales and resale data to uncover brand performance, price trends, and market insights through SQL and Tableau.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353513-397A-4D18-9404-3763548B9A23}"/>
              </a:ext>
            </a:extLst>
          </p:cNvPr>
          <p:cNvSpPr/>
          <p:nvPr/>
        </p:nvSpPr>
        <p:spPr>
          <a:xfrm>
            <a:off x="12851842" y="7636748"/>
            <a:ext cx="1768510" cy="5727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7244" y="832128"/>
            <a:ext cx="1639491" cy="433626"/>
          </a:xfrm>
          <a:prstGeom prst="roundRect">
            <a:avLst>
              <a:gd name="adj" fmla="val 17873"/>
            </a:avLst>
          </a:prstGeom>
          <a:solidFill>
            <a:srgbClr val="480405"/>
          </a:solidFill>
          <a:ln/>
        </p:spPr>
      </p:sp>
      <p:sp>
        <p:nvSpPr>
          <p:cNvPr id="3" name="Text 1"/>
          <p:cNvSpPr/>
          <p:nvPr/>
        </p:nvSpPr>
        <p:spPr>
          <a:xfrm>
            <a:off x="945594" y="901303"/>
            <a:ext cx="136278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GOALS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07244" y="1357908"/>
            <a:ext cx="5125641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Business Objectives</a:t>
            </a:r>
            <a:endParaRPr lang="en-US" sz="4000" dirty="0"/>
          </a:p>
        </p:txBody>
      </p:sp>
      <p:sp>
        <p:nvSpPr>
          <p:cNvPr id="5" name="Shape 3"/>
          <p:cNvSpPr/>
          <p:nvPr/>
        </p:nvSpPr>
        <p:spPr>
          <a:xfrm>
            <a:off x="807244" y="2344460"/>
            <a:ext cx="6392585" cy="2595682"/>
          </a:xfrm>
          <a:prstGeom prst="roundRect">
            <a:avLst>
              <a:gd name="adj" fmla="val 373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45488" y="2582704"/>
            <a:ext cx="691872" cy="691872"/>
          </a:xfrm>
          <a:prstGeom prst="roundRect">
            <a:avLst>
              <a:gd name="adj" fmla="val 13214996"/>
            </a:avLst>
          </a:prstGeom>
          <a:solidFill>
            <a:srgbClr val="F65F62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750" y="2772966"/>
            <a:ext cx="311348" cy="31134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45488" y="3505200"/>
            <a:ext cx="25628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Sales Performance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45488" y="3963948"/>
            <a:ext cx="5916097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 bike sales across different brands to identify market leaders.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7430452" y="2344460"/>
            <a:ext cx="6392704" cy="2595682"/>
          </a:xfrm>
          <a:prstGeom prst="roundRect">
            <a:avLst>
              <a:gd name="adj" fmla="val 373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68697" y="2582704"/>
            <a:ext cx="691872" cy="691872"/>
          </a:xfrm>
          <a:prstGeom prst="roundRect">
            <a:avLst>
              <a:gd name="adj" fmla="val 13214996"/>
            </a:avLst>
          </a:prstGeom>
          <a:solidFill>
            <a:srgbClr val="F65F62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8958" y="2772966"/>
            <a:ext cx="311348" cy="31134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68697" y="3505200"/>
            <a:ext cx="25628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Resale Contribution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7668697" y="3963948"/>
            <a:ext cx="5916216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 each brand's contribution to total resale value.</a:t>
            </a:r>
            <a:endParaRPr lang="en-US" sz="1800" dirty="0"/>
          </a:p>
        </p:txBody>
      </p:sp>
      <p:sp>
        <p:nvSpPr>
          <p:cNvPr id="15" name="Shape 11"/>
          <p:cNvSpPr/>
          <p:nvPr/>
        </p:nvSpPr>
        <p:spPr>
          <a:xfrm>
            <a:off x="807244" y="5170765"/>
            <a:ext cx="6392585" cy="2226707"/>
          </a:xfrm>
          <a:prstGeom prst="roundRect">
            <a:avLst>
              <a:gd name="adj" fmla="val 435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1045488" y="5409009"/>
            <a:ext cx="691872" cy="691872"/>
          </a:xfrm>
          <a:prstGeom prst="roundRect">
            <a:avLst>
              <a:gd name="adj" fmla="val 13214996"/>
            </a:avLst>
          </a:prstGeom>
          <a:solidFill>
            <a:srgbClr val="F65F62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750" y="5599271"/>
            <a:ext cx="311348" cy="31134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45488" y="6331506"/>
            <a:ext cx="25628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Year Comparison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1045488" y="6790253"/>
            <a:ext cx="5916097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Compare sales across manufacturing years to spot trends.</a:t>
            </a:r>
            <a:endParaRPr lang="en-US" sz="1800" dirty="0"/>
          </a:p>
        </p:txBody>
      </p:sp>
      <p:sp>
        <p:nvSpPr>
          <p:cNvPr id="20" name="Shape 15"/>
          <p:cNvSpPr/>
          <p:nvPr/>
        </p:nvSpPr>
        <p:spPr>
          <a:xfrm>
            <a:off x="7430452" y="5170765"/>
            <a:ext cx="6392704" cy="2226707"/>
          </a:xfrm>
          <a:prstGeom prst="roundRect">
            <a:avLst>
              <a:gd name="adj" fmla="val 435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668697" y="5409009"/>
            <a:ext cx="691872" cy="691872"/>
          </a:xfrm>
          <a:prstGeom prst="roundRect">
            <a:avLst>
              <a:gd name="adj" fmla="val 13214996"/>
            </a:avLst>
          </a:prstGeom>
          <a:solidFill>
            <a:srgbClr val="F65F62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8958" y="5599271"/>
            <a:ext cx="311348" cy="311348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68697" y="6331506"/>
            <a:ext cx="25628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Pattern Recognition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7668697" y="6790253"/>
            <a:ext cx="5916216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trends in resale prices for data-driven decisions.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7C371D-5794-4150-8D2C-9F2EBFF0FB30}"/>
              </a:ext>
            </a:extLst>
          </p:cNvPr>
          <p:cNvSpPr/>
          <p:nvPr/>
        </p:nvSpPr>
        <p:spPr>
          <a:xfrm>
            <a:off x="12851842" y="7636748"/>
            <a:ext cx="1768510" cy="5727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475" y="439579"/>
            <a:ext cx="3552706" cy="444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Technology Stack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559475" y="1543050"/>
            <a:ext cx="6560701" cy="1219795"/>
          </a:xfrm>
          <a:prstGeom prst="roundRect">
            <a:avLst>
              <a:gd name="adj" fmla="val 8996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559475" y="1520190"/>
            <a:ext cx="6560701" cy="91440"/>
          </a:xfrm>
          <a:prstGeom prst="roundRect">
            <a:avLst>
              <a:gd name="adj" fmla="val 73432"/>
            </a:avLst>
          </a:prstGeom>
          <a:solidFill>
            <a:srgbClr val="F65F62"/>
          </a:solidFill>
          <a:ln/>
        </p:spPr>
      </p:sp>
      <p:sp>
        <p:nvSpPr>
          <p:cNvPr id="5" name="Shape 3"/>
          <p:cNvSpPr/>
          <p:nvPr/>
        </p:nvSpPr>
        <p:spPr>
          <a:xfrm>
            <a:off x="3599974" y="1303258"/>
            <a:ext cx="479584" cy="479584"/>
          </a:xfrm>
          <a:prstGeom prst="roundRect">
            <a:avLst>
              <a:gd name="adj" fmla="val 190665"/>
            </a:avLst>
          </a:prstGeom>
          <a:solidFill>
            <a:srgbClr val="F65F62"/>
          </a:solidFill>
          <a:ln/>
        </p:spPr>
      </p:sp>
      <p:sp>
        <p:nvSpPr>
          <p:cNvPr id="6" name="Text 4"/>
          <p:cNvSpPr/>
          <p:nvPr/>
        </p:nvSpPr>
        <p:spPr>
          <a:xfrm>
            <a:off x="3743801" y="1423154"/>
            <a:ext cx="19181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42117" y="1942624"/>
            <a:ext cx="177629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SQL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42117" y="2324457"/>
            <a:ext cx="6195417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extraction, aggregation, and complex analysis queries.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59475" y="3162419"/>
            <a:ext cx="6560701" cy="1219795"/>
          </a:xfrm>
          <a:prstGeom prst="roundRect">
            <a:avLst>
              <a:gd name="adj" fmla="val 8996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59475" y="3139559"/>
            <a:ext cx="6560701" cy="91440"/>
          </a:xfrm>
          <a:prstGeom prst="roundRect">
            <a:avLst>
              <a:gd name="adj" fmla="val 73432"/>
            </a:avLst>
          </a:prstGeom>
          <a:solidFill>
            <a:srgbClr val="F65F62"/>
          </a:solidFill>
          <a:ln/>
        </p:spPr>
      </p:sp>
      <p:sp>
        <p:nvSpPr>
          <p:cNvPr id="11" name="Shape 9"/>
          <p:cNvSpPr/>
          <p:nvPr/>
        </p:nvSpPr>
        <p:spPr>
          <a:xfrm>
            <a:off x="3599974" y="2922627"/>
            <a:ext cx="479584" cy="479584"/>
          </a:xfrm>
          <a:prstGeom prst="roundRect">
            <a:avLst>
              <a:gd name="adj" fmla="val 190665"/>
            </a:avLst>
          </a:prstGeom>
          <a:solidFill>
            <a:srgbClr val="F65F62"/>
          </a:solidFill>
          <a:ln/>
        </p:spPr>
      </p:sp>
      <p:sp>
        <p:nvSpPr>
          <p:cNvPr id="12" name="Text 10"/>
          <p:cNvSpPr/>
          <p:nvPr/>
        </p:nvSpPr>
        <p:spPr>
          <a:xfrm>
            <a:off x="3743801" y="3042523"/>
            <a:ext cx="19181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42117" y="3561993"/>
            <a:ext cx="177629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Tableau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42117" y="3943826"/>
            <a:ext cx="6195417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dashboards and visual insights creation.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59475" y="4781788"/>
            <a:ext cx="6560701" cy="1219795"/>
          </a:xfrm>
          <a:prstGeom prst="roundRect">
            <a:avLst>
              <a:gd name="adj" fmla="val 8996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59475" y="4758928"/>
            <a:ext cx="6560701" cy="91440"/>
          </a:xfrm>
          <a:prstGeom prst="roundRect">
            <a:avLst>
              <a:gd name="adj" fmla="val 73432"/>
            </a:avLst>
          </a:prstGeom>
          <a:solidFill>
            <a:srgbClr val="F65F62"/>
          </a:solidFill>
          <a:ln/>
        </p:spPr>
      </p:sp>
      <p:sp>
        <p:nvSpPr>
          <p:cNvPr id="17" name="Shape 15"/>
          <p:cNvSpPr/>
          <p:nvPr/>
        </p:nvSpPr>
        <p:spPr>
          <a:xfrm>
            <a:off x="3599974" y="4541996"/>
            <a:ext cx="479584" cy="479584"/>
          </a:xfrm>
          <a:prstGeom prst="roundRect">
            <a:avLst>
              <a:gd name="adj" fmla="val 190665"/>
            </a:avLst>
          </a:prstGeom>
          <a:solidFill>
            <a:srgbClr val="F65F62"/>
          </a:solidFill>
          <a:ln/>
        </p:spPr>
      </p:sp>
      <p:sp>
        <p:nvSpPr>
          <p:cNvPr id="18" name="Text 16"/>
          <p:cNvSpPr/>
          <p:nvPr/>
        </p:nvSpPr>
        <p:spPr>
          <a:xfrm>
            <a:off x="3743801" y="4661892"/>
            <a:ext cx="19181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42117" y="5181362"/>
            <a:ext cx="177629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Excel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742117" y="5563195"/>
            <a:ext cx="6195417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 data review and basic cleaning operations.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559475" y="6401157"/>
            <a:ext cx="6560701" cy="1219795"/>
          </a:xfrm>
          <a:prstGeom prst="roundRect">
            <a:avLst>
              <a:gd name="adj" fmla="val 8996"/>
            </a:avLst>
          </a:prstGeom>
          <a:solidFill>
            <a:srgbClr val="000000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59475" y="6378297"/>
            <a:ext cx="6560701" cy="91440"/>
          </a:xfrm>
          <a:prstGeom prst="roundRect">
            <a:avLst>
              <a:gd name="adj" fmla="val 73432"/>
            </a:avLst>
          </a:prstGeom>
          <a:solidFill>
            <a:srgbClr val="F65F62"/>
          </a:solidFill>
          <a:ln/>
        </p:spPr>
      </p:sp>
      <p:sp>
        <p:nvSpPr>
          <p:cNvPr id="23" name="Shape 21"/>
          <p:cNvSpPr/>
          <p:nvPr/>
        </p:nvSpPr>
        <p:spPr>
          <a:xfrm>
            <a:off x="3599974" y="6161365"/>
            <a:ext cx="479584" cy="479584"/>
          </a:xfrm>
          <a:prstGeom prst="roundRect">
            <a:avLst>
              <a:gd name="adj" fmla="val 190665"/>
            </a:avLst>
          </a:prstGeom>
          <a:solidFill>
            <a:srgbClr val="F65F62"/>
          </a:solidFill>
          <a:ln/>
        </p:spPr>
      </p:sp>
      <p:sp>
        <p:nvSpPr>
          <p:cNvPr id="24" name="Text 22"/>
          <p:cNvSpPr/>
          <p:nvPr/>
        </p:nvSpPr>
        <p:spPr>
          <a:xfrm>
            <a:off x="3743801" y="6281261"/>
            <a:ext cx="191810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742117" y="6800731"/>
            <a:ext cx="1776293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Git &amp; GitHub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742117" y="7182564"/>
            <a:ext cx="6195417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Version control and project tracking via Visual Studio Code.</a:t>
            </a:r>
            <a:endParaRPr lang="en-US" sz="1250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4" y="1303258"/>
            <a:ext cx="6560701" cy="65607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0D16A92-ADF3-42D4-B0B1-BC363F61EAD2}"/>
              </a:ext>
            </a:extLst>
          </p:cNvPr>
          <p:cNvSpPr/>
          <p:nvPr/>
        </p:nvSpPr>
        <p:spPr>
          <a:xfrm>
            <a:off x="12851842" y="7636748"/>
            <a:ext cx="1768510" cy="5727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64037" y="739616"/>
            <a:ext cx="1933337" cy="479346"/>
          </a:xfrm>
          <a:prstGeom prst="roundRect">
            <a:avLst>
              <a:gd name="adj" fmla="val 17306"/>
            </a:avLst>
          </a:prstGeom>
          <a:noFill/>
          <a:ln w="7620">
            <a:solidFill>
              <a:srgbClr val="F65F62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19770" y="821293"/>
            <a:ext cx="1621869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FOUNDATION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317665"/>
            <a:ext cx="613826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Dataset &amp; Pre-processing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864037" y="237374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2762845"/>
            <a:ext cx="358449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8" name="Text 5"/>
          <p:cNvSpPr/>
          <p:nvPr/>
        </p:nvSpPr>
        <p:spPr>
          <a:xfrm>
            <a:off x="864037" y="29471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Dataset Attributes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64037" y="3438168"/>
            <a:ext cx="358449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Brand, Model, Year of manufacture, Resale price, and Sales records from historical transactions.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695349" y="237374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4695349" y="2762845"/>
            <a:ext cx="3584615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2" name="Text 9"/>
          <p:cNvSpPr/>
          <p:nvPr/>
        </p:nvSpPr>
        <p:spPr>
          <a:xfrm>
            <a:off x="4695349" y="29471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Verification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4695349" y="3438168"/>
            <a:ext cx="35846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Verified data types, consistency, and removed missing or invalid values.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64037" y="545032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864037" y="5839420"/>
            <a:ext cx="7415927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6" name="Text 13"/>
          <p:cNvSpPr/>
          <p:nvPr/>
        </p:nvSpPr>
        <p:spPr>
          <a:xfrm>
            <a:off x="864037" y="60237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Standardization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864037" y="651474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Standardized brand names and ensured resale price values were numeric and accurate.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712" y="967383"/>
            <a:ext cx="4747736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SQL Analysis Approach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" y="1881307"/>
            <a:ext cx="1068229" cy="12818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9539" y="2094905"/>
            <a:ext cx="237386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Total Resale Value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29539" y="2519720"/>
            <a:ext cx="636674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Analyzed overall brand performance through total resale calculations.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12" y="3163133"/>
            <a:ext cx="1068229" cy="12818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9539" y="3376732"/>
            <a:ext cx="237386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Contribution Analysis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29539" y="3801547"/>
            <a:ext cx="636674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Calculated each brand's percentage share in total resale revenue.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12" y="4444960"/>
            <a:ext cx="1068229" cy="12818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9539" y="4658558"/>
            <a:ext cx="237386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Time-Based Trends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29539" y="5083373"/>
            <a:ext cx="636674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Compared sales across manufacturing years to identify patterns.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12" y="5726787"/>
            <a:ext cx="1068229" cy="15354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29539" y="5940385"/>
            <a:ext cx="237386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Aggregation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2029539" y="6365200"/>
            <a:ext cx="636674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Performed brand-wise and year-wise analysis to study growth over time.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8189" y="589240"/>
            <a:ext cx="1354812" cy="401836"/>
          </a:xfrm>
          <a:prstGeom prst="roundRect">
            <a:avLst>
              <a:gd name="adj" fmla="val 17877"/>
            </a:avLst>
          </a:prstGeom>
          <a:solidFill>
            <a:srgbClr val="480405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419" y="704612"/>
            <a:ext cx="170974" cy="1709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2880" y="653296"/>
            <a:ext cx="841891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SQL QUERY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8189" y="1076563"/>
            <a:ext cx="6185178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Above-Average Sales Analysis</a:t>
            </a:r>
            <a:endParaRPr lang="en-US" sz="3700" dirty="0"/>
          </a:p>
        </p:txBody>
      </p:sp>
      <p:sp>
        <p:nvSpPr>
          <p:cNvPr id="6" name="Text 3"/>
          <p:cNvSpPr/>
          <p:nvPr/>
        </p:nvSpPr>
        <p:spPr>
          <a:xfrm>
            <a:off x="748189" y="2204680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Query Objective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48189" y="2715220"/>
            <a:ext cx="76717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 brands with average resale prices higher than the overall market average.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8189" y="3297793"/>
            <a:ext cx="7671792" cy="2714982"/>
          </a:xfrm>
          <a:prstGeom prst="roundRect">
            <a:avLst>
              <a:gd name="adj" fmla="val 3307"/>
            </a:avLst>
          </a:prstGeom>
          <a:solidFill>
            <a:srgbClr val="0D0D0D"/>
          </a:solidFill>
          <a:ln/>
        </p:spPr>
      </p:sp>
      <p:sp>
        <p:nvSpPr>
          <p:cNvPr id="9" name="Shape 6"/>
          <p:cNvSpPr/>
          <p:nvPr/>
        </p:nvSpPr>
        <p:spPr>
          <a:xfrm>
            <a:off x="737592" y="3297793"/>
            <a:ext cx="7692985" cy="2714982"/>
          </a:xfrm>
          <a:prstGeom prst="roundRect">
            <a:avLst>
              <a:gd name="adj" fmla="val 1181"/>
            </a:avLst>
          </a:prstGeom>
          <a:solidFill>
            <a:srgbClr val="0D0D0D"/>
          </a:solidFill>
          <a:ln/>
        </p:spPr>
      </p:sp>
      <p:sp>
        <p:nvSpPr>
          <p:cNvPr id="10" name="Text 7"/>
          <p:cNvSpPr/>
          <p:nvPr/>
        </p:nvSpPr>
        <p:spPr>
          <a:xfrm>
            <a:off x="951309" y="3458051"/>
            <a:ext cx="7265551" cy="239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brand, avg(resale_price)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bike_sales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brand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having avg(resale_price) &gt; 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(select avg(resale_price) 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from bike_sales)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highlight>
                  <a:srgbClr val="0D0D0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limit 1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8189" y="6253282"/>
            <a:ext cx="23754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48189" y="6763822"/>
            <a:ext cx="7671792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Bajaj</a:t>
            </a: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leads with an average resale price of </a:t>
            </a:r>
            <a:r>
              <a:rPr lang="en-US" sz="16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₹136,662.36</a:t>
            </a: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exceeding the market average.</a:t>
            </a:r>
            <a:endParaRPr lang="en-US" sz="16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095" y="2231469"/>
            <a:ext cx="4940618" cy="49406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752435-D004-47D8-A7F2-21E2F9E9D747}"/>
              </a:ext>
            </a:extLst>
          </p:cNvPr>
          <p:cNvSpPr/>
          <p:nvPr/>
        </p:nvSpPr>
        <p:spPr>
          <a:xfrm>
            <a:off x="12851842" y="7636748"/>
            <a:ext cx="1768510" cy="5727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9357" y="447318"/>
            <a:ext cx="1243965" cy="320754"/>
          </a:xfrm>
          <a:prstGeom prst="roundRect">
            <a:avLst>
              <a:gd name="adj" fmla="val 17043"/>
            </a:avLst>
          </a:prstGeom>
          <a:noFill/>
          <a:ln w="7620">
            <a:solidFill>
              <a:srgbClr val="F65F62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74489" y="503634"/>
            <a:ext cx="1033701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YEAR-OVER-YEAR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569357" y="833080"/>
            <a:ext cx="4974669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2024 vs 2023 Sales Comparison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7" y="1529001"/>
            <a:ext cx="13491686" cy="6630261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066669" y="7882641"/>
            <a:ext cx="162639" cy="162639"/>
          </a:xfrm>
          <a:prstGeom prst="roundRect">
            <a:avLst>
              <a:gd name="adj" fmla="val 11245"/>
            </a:avLst>
          </a:prstGeom>
          <a:solidFill>
            <a:srgbClr val="BC0B0E"/>
          </a:solidFill>
          <a:ln/>
        </p:spPr>
      </p:sp>
      <p:sp>
        <p:nvSpPr>
          <p:cNvPr id="8" name="Shape 5"/>
          <p:cNvSpPr/>
          <p:nvPr/>
        </p:nvSpPr>
        <p:spPr>
          <a:xfrm>
            <a:off x="7310080" y="7882641"/>
            <a:ext cx="162639" cy="162639"/>
          </a:xfrm>
          <a:prstGeom prst="roundRect">
            <a:avLst>
              <a:gd name="adj" fmla="val 11245"/>
            </a:avLst>
          </a:prstGeom>
          <a:solidFill>
            <a:srgbClr val="F66063"/>
          </a:solidFill>
          <a:ln/>
        </p:spPr>
      </p:sp>
      <p:sp>
        <p:nvSpPr>
          <p:cNvPr id="9" name="Text 6"/>
          <p:cNvSpPr/>
          <p:nvPr/>
        </p:nvSpPr>
        <p:spPr>
          <a:xfrm>
            <a:off x="7614999" y="8596074"/>
            <a:ext cx="349091" cy="162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2023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69357" y="9267230"/>
            <a:ext cx="1349168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Most brands show growth in 2024, with KTM leading at ₹19.9M. Royal Enfield declined from ₹17.9M to ₹15.6M.</a:t>
            </a:r>
            <a:endParaRPr lang="en-US" sz="12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DC233-2290-456D-9DF4-D0D42E540D1C}"/>
              </a:ext>
            </a:extLst>
          </p:cNvPr>
          <p:cNvSpPr txBox="1"/>
          <p:nvPr/>
        </p:nvSpPr>
        <p:spPr>
          <a:xfrm>
            <a:off x="6229308" y="7784546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2024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4D736E-4853-4826-9F4F-30FE1B9B382C}"/>
              </a:ext>
            </a:extLst>
          </p:cNvPr>
          <p:cNvSpPr txBox="1"/>
          <p:nvPr/>
        </p:nvSpPr>
        <p:spPr>
          <a:xfrm>
            <a:off x="7472719" y="7779294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2023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8E2B02-8ADE-4A9A-B2C5-0B49955B0E16}"/>
              </a:ext>
            </a:extLst>
          </p:cNvPr>
          <p:cNvSpPr/>
          <p:nvPr/>
        </p:nvSpPr>
        <p:spPr>
          <a:xfrm>
            <a:off x="12851842" y="7636748"/>
            <a:ext cx="1768510" cy="5727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73944"/>
            <a:ext cx="72805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Interactive Tableau Dashboard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261235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F65F62"/>
          </a:solidFill>
          <a:ln/>
        </p:spPr>
      </p:sp>
      <p:sp>
        <p:nvSpPr>
          <p:cNvPr id="4" name="Text 2"/>
          <p:cNvSpPr/>
          <p:nvPr/>
        </p:nvSpPr>
        <p:spPr>
          <a:xfrm>
            <a:off x="1234202" y="2130028"/>
            <a:ext cx="32015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Multi-Dimensional Analysis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234202" y="2621042"/>
            <a:ext cx="125321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Average price vs resale price comparison, top brands by resale value, and year-wise trends.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4037" y="3641050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F65F62"/>
          </a:solidFill>
          <a:ln/>
        </p:spPr>
      </p:sp>
      <p:sp>
        <p:nvSpPr>
          <p:cNvPr id="7" name="Text 5"/>
          <p:cNvSpPr/>
          <p:nvPr/>
        </p:nvSpPr>
        <p:spPr>
          <a:xfrm>
            <a:off x="1234202" y="35098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Geographic Insights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234202" y="4000857"/>
            <a:ext cx="125321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State-wise resale value distribution with interactive map visualization.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5020866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F65F62"/>
          </a:solidFill>
          <a:ln/>
        </p:spPr>
      </p:sp>
      <p:sp>
        <p:nvSpPr>
          <p:cNvPr id="10" name="Text 8"/>
          <p:cNvSpPr/>
          <p:nvPr/>
        </p:nvSpPr>
        <p:spPr>
          <a:xfrm>
            <a:off x="1234202" y="48896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Fuel Type Breakdown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234202" y="5380673"/>
            <a:ext cx="125321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Resale value analysis across Petrol, Diesel, and Electric segments.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6400681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F65F62"/>
          </a:solidFill>
          <a:ln/>
        </p:spPr>
      </p:sp>
      <p:sp>
        <p:nvSpPr>
          <p:cNvPr id="13" name="Text 11"/>
          <p:cNvSpPr/>
          <p:nvPr/>
        </p:nvSpPr>
        <p:spPr>
          <a:xfrm>
            <a:off x="1234202" y="626947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Interactive Filters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234202" y="6760488"/>
            <a:ext cx="125321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 filtering by brand, state, and year for customized insights.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0605C1-04CA-4489-9BE4-949679E15114}"/>
              </a:ext>
            </a:extLst>
          </p:cNvPr>
          <p:cNvSpPr/>
          <p:nvPr/>
        </p:nvSpPr>
        <p:spPr>
          <a:xfrm>
            <a:off x="12851842" y="7636748"/>
            <a:ext cx="1768510" cy="5727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5907" y="460296"/>
            <a:ext cx="1643301" cy="314563"/>
          </a:xfrm>
          <a:prstGeom prst="roundRect">
            <a:avLst>
              <a:gd name="adj" fmla="val 17882"/>
            </a:avLst>
          </a:prstGeom>
          <a:solidFill>
            <a:srgbClr val="480405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276" y="550664"/>
            <a:ext cx="133826" cy="1338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7016" y="510421"/>
            <a:ext cx="1241822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COMPLETE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85907" y="841772"/>
            <a:ext cx="3970615" cy="465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Takeaways &amp; Impact</a:t>
            </a:r>
            <a:endParaRPr lang="en-US" sz="2900" dirty="0"/>
          </a:p>
        </p:txBody>
      </p:sp>
      <p:sp>
        <p:nvSpPr>
          <p:cNvPr id="6" name="Shape 3"/>
          <p:cNvSpPr/>
          <p:nvPr/>
        </p:nvSpPr>
        <p:spPr>
          <a:xfrm>
            <a:off x="585907" y="1746171"/>
            <a:ext cx="6525101" cy="1315879"/>
          </a:xfrm>
          <a:prstGeom prst="roundRect">
            <a:avLst>
              <a:gd name="adj" fmla="val 8339"/>
            </a:avLst>
          </a:prstGeom>
          <a:solidFill>
            <a:srgbClr val="000000">
              <a:alpha val="95000"/>
            </a:srgbClr>
          </a:solidFill>
          <a:ln w="22860">
            <a:solidFill>
              <a:srgbClr val="F65F62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63047" y="1746171"/>
            <a:ext cx="91440" cy="1315879"/>
          </a:xfrm>
          <a:prstGeom prst="roundRect">
            <a:avLst>
              <a:gd name="adj" fmla="val 76895"/>
            </a:avLst>
          </a:prstGeom>
          <a:solidFill>
            <a:srgbClr val="F65F62"/>
          </a:solidFill>
          <a:ln/>
        </p:spPr>
      </p:sp>
      <p:sp>
        <p:nvSpPr>
          <p:cNvPr id="8" name="Text 5"/>
          <p:cNvSpPr/>
          <p:nvPr/>
        </p:nvSpPr>
        <p:spPr>
          <a:xfrm>
            <a:off x="844748" y="1936433"/>
            <a:ext cx="1860113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Data-Driven Insights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44748" y="2336244"/>
            <a:ext cx="6075998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SQL and Tableau integration enables comprehensive analysis of sales trends, brand performance, and resale value behavior.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85907" y="3229451"/>
            <a:ext cx="6525101" cy="1315879"/>
          </a:xfrm>
          <a:prstGeom prst="roundRect">
            <a:avLst>
              <a:gd name="adj" fmla="val 8339"/>
            </a:avLst>
          </a:prstGeom>
          <a:solidFill>
            <a:srgbClr val="000000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63047" y="3229451"/>
            <a:ext cx="91440" cy="1315879"/>
          </a:xfrm>
          <a:prstGeom prst="roundRect">
            <a:avLst>
              <a:gd name="adj" fmla="val 76895"/>
            </a:avLst>
          </a:prstGeom>
          <a:solidFill>
            <a:srgbClr val="F65F62"/>
          </a:solidFill>
          <a:ln/>
        </p:spPr>
      </p:sp>
      <p:sp>
        <p:nvSpPr>
          <p:cNvPr id="12" name="Text 9"/>
          <p:cNvSpPr/>
          <p:nvPr/>
        </p:nvSpPr>
        <p:spPr>
          <a:xfrm>
            <a:off x="844748" y="3419713"/>
            <a:ext cx="1860113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Market Intelligence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844748" y="3819525"/>
            <a:ext cx="6075998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Identified balanced market share across brands with growth opportunities in specific segments.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85907" y="4712732"/>
            <a:ext cx="6525101" cy="1315879"/>
          </a:xfrm>
          <a:prstGeom prst="roundRect">
            <a:avLst>
              <a:gd name="adj" fmla="val 8339"/>
            </a:avLst>
          </a:prstGeom>
          <a:solidFill>
            <a:srgbClr val="000000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63047" y="4712732"/>
            <a:ext cx="91440" cy="1315879"/>
          </a:xfrm>
          <a:prstGeom prst="roundRect">
            <a:avLst>
              <a:gd name="adj" fmla="val 76895"/>
            </a:avLst>
          </a:prstGeom>
          <a:solidFill>
            <a:srgbClr val="F65F62"/>
          </a:solidFill>
          <a:ln/>
        </p:spPr>
      </p:sp>
      <p:sp>
        <p:nvSpPr>
          <p:cNvPr id="16" name="Text 13"/>
          <p:cNvSpPr/>
          <p:nvPr/>
        </p:nvSpPr>
        <p:spPr>
          <a:xfrm>
            <a:off x="844748" y="4902994"/>
            <a:ext cx="1860113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Version Control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844748" y="5302806"/>
            <a:ext cx="6075998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 and GitHub ensure secure storage, change tracking, and easy collaboration through Visual Studio Code.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585907" y="6196013"/>
            <a:ext cx="6525101" cy="1315879"/>
          </a:xfrm>
          <a:prstGeom prst="roundRect">
            <a:avLst>
              <a:gd name="adj" fmla="val 8339"/>
            </a:avLst>
          </a:prstGeom>
          <a:solidFill>
            <a:srgbClr val="000000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563047" y="6196013"/>
            <a:ext cx="91440" cy="1315879"/>
          </a:xfrm>
          <a:prstGeom prst="roundRect">
            <a:avLst>
              <a:gd name="adj" fmla="val 76895"/>
            </a:avLst>
          </a:prstGeom>
          <a:solidFill>
            <a:srgbClr val="F65F62"/>
          </a:solidFill>
          <a:ln/>
        </p:spPr>
      </p:sp>
      <p:sp>
        <p:nvSpPr>
          <p:cNvPr id="20" name="Text 17"/>
          <p:cNvSpPr/>
          <p:nvPr/>
        </p:nvSpPr>
        <p:spPr>
          <a:xfrm>
            <a:off x="844748" y="6386274"/>
            <a:ext cx="1860113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Business Value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844748" y="6786086"/>
            <a:ext cx="6075998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Supports strategic decision-making through interactive visualizations and actionable market insights.</a:t>
            </a:r>
            <a:endParaRPr lang="en-US" sz="130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392" y="624839"/>
            <a:ext cx="6525101" cy="65251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5F83E77-A6B2-446B-95AC-174C21421F1D}"/>
              </a:ext>
            </a:extLst>
          </p:cNvPr>
          <p:cNvSpPr/>
          <p:nvPr/>
        </p:nvSpPr>
        <p:spPr>
          <a:xfrm>
            <a:off x="12851842" y="7636748"/>
            <a:ext cx="1768510" cy="5727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488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Consolas</vt:lpstr>
      <vt:lpstr>Barlow Light</vt:lpstr>
      <vt:lpstr>Barlow</vt:lpstr>
      <vt:lpstr>Arial</vt:lpstr>
      <vt:lpstr>Barlow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Harishkumar S</dc:creator>
  <cp:lastModifiedBy>Harishkumar S</cp:lastModifiedBy>
  <cp:revision>2</cp:revision>
  <dcterms:created xsi:type="dcterms:W3CDTF">2026-01-04T06:43:14Z</dcterms:created>
  <dcterms:modified xsi:type="dcterms:W3CDTF">2026-01-04T06:53:23Z</dcterms:modified>
</cp:coreProperties>
</file>